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72" r:id="rId14"/>
    <p:sldId id="273" r:id="rId15"/>
    <p:sldId id="274" r:id="rId16"/>
    <p:sldId id="275" r:id="rId17"/>
    <p:sldId id="276" r:id="rId18"/>
  </p:sldIdLst>
  <p:sldSz cx="9144000" cy="5143500" type="screen16x9"/>
  <p:notesSz cx="6858000" cy="9144000"/>
  <p:embeddedFontLst>
    <p:embeddedFont>
      <p:font typeface="Palatino Linotype" pitchFamily="18" charset="0"/>
      <p:regular r:id="rId20"/>
      <p:bold r:id="rId21"/>
      <p:italic r:id="rId22"/>
      <p:boldItalic r:id="rId23"/>
    </p:embeddedFont>
    <p:embeddedFont>
      <p:font typeface="Proxima Nova" charset="0"/>
      <p:regular r:id="rId24"/>
      <p:bold r:id="rId25"/>
      <p:italic r:id="rId26"/>
      <p:boldItalic r:id="rId27"/>
    </p:embeddedFont>
    <p:embeddedFont>
      <p:font typeface="Open Sans" charset="0"/>
      <p:regular r:id="rId28"/>
      <p:bold r:id="rId29"/>
      <p:italic r:id="rId30"/>
      <p:boldItalic r:id="rId31"/>
    </p:embeddedFont>
    <p:embeddedFont>
      <p:font typeface="Century Schoolbook" pitchFamily="18" charset="0"/>
      <p:regular r:id="rId32"/>
      <p:bold r:id="rId33"/>
      <p:italic r:id="rId34"/>
      <p:boldItalic r:id="rId35"/>
    </p:embeddedFont>
    <p:embeddedFont>
      <p:font typeface="Lora" charset="0"/>
      <p:regular r:id="rId36"/>
      <p:bold r:id="rId37"/>
      <p:italic r:id="rId38"/>
      <p:boldItalic r:id="rId39"/>
    </p:embeddedFont>
    <p:embeddedFont>
      <p:font typeface="Teko" charset="0"/>
      <p:regular r:id="rId40"/>
      <p:bold r:id="rId41"/>
    </p:embeddedFont>
    <p:embeddedFont>
      <p:font typeface="Comic Sans MS" pitchFamily="66" charset="0"/>
      <p:regular r:id="rId42"/>
      <p:bold r:id="rId43"/>
      <p:italic r:id="rId44"/>
      <p:boldItalic r:id="rId45"/>
    </p:embeddedFont>
    <p:embeddedFont>
      <p:font typeface="Trebuchet MS" pitchFamily="34" charset="0"/>
      <p:regular r:id="rId46"/>
      <p:bold r:id="rId47"/>
      <p:italic r:id="rId48"/>
      <p:boldItalic r:id="rId49"/>
    </p:embeddedFont>
    <p:embeddedFont>
      <p:font typeface="Source Sans Pro Black" pitchFamily="34" charset="0"/>
      <p:bold r:id="rId50"/>
      <p:boldItalic r:id="rId51"/>
    </p:embeddedFont>
    <p:embeddedFont>
      <p:font typeface="Wingdings 2" pitchFamily="18" charset="2"/>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4cwfGNRiZKQrYqCfeZdJPpHxaYA=="/>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90" y="-294"/>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font" Target="fonts/font2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f23fdde3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f23fdde3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f23fdde3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f23fdde3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2343150"/>
            <a:ext cx="6172200" cy="142077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3752492"/>
            <a:ext cx="6172200" cy="10287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8050371" y="832948"/>
            <a:ext cx="1714500" cy="381000"/>
          </a:xfrm>
        </p:spPr>
        <p:txBody>
          <a:bodyPr/>
          <a:lstStyle/>
          <a:p>
            <a:fld id="{E6F9B8CD-342D-4579-98EC-A8FD6B7370E1}" type="datetimeFigureOut">
              <a:rPr lang="en-US" smtClean="0"/>
              <a:pPr/>
              <a:t>6/8/2021</a:t>
            </a:fld>
            <a:endParaRPr lang="en-US" dirty="0"/>
          </a:p>
        </p:txBody>
      </p:sp>
      <p:sp>
        <p:nvSpPr>
          <p:cNvPr id="17" name="Footer Placeholder 16"/>
          <p:cNvSpPr>
            <a:spLocks noGrp="1"/>
          </p:cNvSpPr>
          <p:nvPr>
            <p:ph type="ftr" sz="quarter" idx="11"/>
          </p:nvPr>
        </p:nvSpPr>
        <p:spPr bwMode="auto">
          <a:xfrm rot="5400000">
            <a:off x="7534469" y="3088246"/>
            <a:ext cx="2743200" cy="384048"/>
          </a:xfrm>
        </p:spPr>
        <p:txBody>
          <a:bodyPr/>
          <a:lstStyle/>
          <a:p>
            <a:endParaRPr kumimoji="0" lang="en-US" dirty="0"/>
          </a:p>
        </p:txBody>
      </p:sp>
      <p:sp>
        <p:nvSpPr>
          <p:cNvPr id="10" name="Rectangle 9"/>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4341114"/>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337185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3696527"/>
            <a:ext cx="609600" cy="388143"/>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F9B8CD-342D-4579-98EC-A8FD6B7370E1}"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1676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6F9B8CD-342D-4579-98EC-A8FD6B7370E1}" type="datetimeFigureOut">
              <a:rPr lang="en-US" smtClean="0"/>
              <a:pPr/>
              <a:t>6/8/2021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 name="Google Shape;2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200150"/>
            <a:ext cx="7467600" cy="365531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6/8/2021</a:t>
            </a:fld>
            <a:endParaRPr lang="en-US"/>
          </a:p>
        </p:txBody>
      </p:sp>
      <p:sp>
        <p:nvSpPr>
          <p:cNvPr id="9" name="Slide Number Placeholder 8"/>
          <p:cNvSpPr>
            <a:spLocks noGrp="1"/>
          </p:cNvSpPr>
          <p:nvPr>
            <p:ph type="sldNum" sz="quarter" idx="15"/>
          </p:nvPr>
        </p:nvSpPr>
        <p:spPr/>
        <p:txBody>
          <a:bodyPr rtlCol="0"/>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10" name="Footer Placeholder 9"/>
          <p:cNvSpPr>
            <a:spLocks noGrp="1"/>
          </p:cNvSpPr>
          <p:nvPr>
            <p:ph type="ftr" sz="quarter" idx="16"/>
          </p:nvPr>
        </p:nvSpPr>
        <p:spPr/>
        <p:txBody>
          <a:bodyPr rtlCol="0"/>
          <a:lstStyle/>
          <a:p>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171700"/>
            <a:ext cx="6172200" cy="1540193"/>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3757613"/>
            <a:ext cx="6172200" cy="10287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8049006" y="830199"/>
            <a:ext cx="1714500" cy="381000"/>
          </a:xfrm>
        </p:spPr>
        <p:txBody>
          <a:bodyPr/>
          <a:lstStyle/>
          <a:p>
            <a:fld id="{E6F9B8CD-342D-4579-98EC-A8FD6B7370E1}" type="datetimeFigureOut">
              <a:rPr lang="en-US" smtClean="0"/>
              <a:pPr/>
              <a:t>6/8/2021</a:t>
            </a:fld>
            <a:endParaRPr lang="en-US"/>
          </a:p>
        </p:txBody>
      </p:sp>
      <p:sp>
        <p:nvSpPr>
          <p:cNvPr id="5" name="Footer Placeholder 4"/>
          <p:cNvSpPr>
            <a:spLocks noGrp="1"/>
          </p:cNvSpPr>
          <p:nvPr>
            <p:ph type="ftr" sz="quarter" idx="11"/>
          </p:nvPr>
        </p:nvSpPr>
        <p:spPr bwMode="auto">
          <a:xfrm rot="5400000">
            <a:off x="7534656" y="3086100"/>
            <a:ext cx="2743200" cy="384048"/>
          </a:xfrm>
        </p:spPr>
        <p:txBody>
          <a:bodyPr/>
          <a:lstStyle/>
          <a:p>
            <a:endParaRPr kumimoji="0" lang="en-US"/>
          </a:p>
        </p:txBody>
      </p:sp>
      <p:sp>
        <p:nvSpPr>
          <p:cNvPr id="9" name="Rectangle 8"/>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4343400"/>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3359916"/>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3696527"/>
            <a:ext cx="609600" cy="388143"/>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6F9B8CD-342D-4579-98EC-A8FD6B7370E1}" type="datetimeFigureOut">
              <a:rPr lang="en-US" smtClean="0"/>
              <a:pPr/>
              <a:t>6/8/2021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9" name="Content Placeholder 8"/>
          <p:cNvSpPr>
            <a:spLocks noGrp="1"/>
          </p:cNvSpPr>
          <p:nvPr>
            <p:ph sz="quarter" idx="1"/>
          </p:nvPr>
        </p:nvSpPr>
        <p:spPr>
          <a:xfrm>
            <a:off x="457200"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200150"/>
            <a:ext cx="3657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7543800" cy="85725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6F9B8CD-342D-4579-98EC-A8FD6B7370E1}" type="datetimeFigureOut">
              <a:rPr lang="en-US" smtClean="0"/>
              <a:pPr/>
              <a:t>6/8/2021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11" name="Content Placeholder 10"/>
          <p:cNvSpPr>
            <a:spLocks noGrp="1"/>
          </p:cNvSpPr>
          <p:nvPr>
            <p:ph sz="quarter" idx="2"/>
          </p:nvPr>
        </p:nvSpPr>
        <p:spPr>
          <a:xfrm>
            <a:off x="457200"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1771650"/>
            <a:ext cx="3657600" cy="29146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6/8/2021</a:t>
            </a:fld>
            <a:endParaRPr lang="en-US"/>
          </a:p>
        </p:txBody>
      </p:sp>
      <p:sp>
        <p:nvSpPr>
          <p:cNvPr id="7" name="Slide Number Placeholder 6"/>
          <p:cNvSpPr>
            <a:spLocks noGrp="1"/>
          </p:cNvSpPr>
          <p:nvPr>
            <p:ph type="sldNum" sz="quarter" idx="11"/>
          </p:nvPr>
        </p:nvSpPr>
        <p:spPr/>
        <p:txBody>
          <a:bodyPr rtlCol="0"/>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8" name="Footer Placeholder 7"/>
          <p:cNvSpPr>
            <a:spLocks noGrp="1"/>
          </p:cNvSpPr>
          <p:nvPr>
            <p:ph type="ftr" sz="quarter" idx="12"/>
          </p:nvPr>
        </p:nvSpPr>
        <p:spPr/>
        <p:txBody>
          <a:bodyPr rtlCol="0"/>
          <a:lstStyle/>
          <a:p>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9B8CD-342D-4579-98EC-A8FD6B7370E1}" type="datetimeFigureOut">
              <a:rPr lang="en-US" smtClean="0"/>
              <a:pPr/>
              <a:t>6/8/2021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4160520" y="2343150"/>
            <a:ext cx="473202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05740"/>
            <a:ext cx="1527048" cy="373761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05740"/>
            <a:ext cx="5638800" cy="4745736"/>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pPr algn="r" eaLnBrk="1" latinLnBrk="0" hangingPunct="1"/>
            <a:fld id="{E6F9B8CD-342D-4579-98EC-A8FD6B7370E1}" type="datetimeFigureOut">
              <a:rPr lang="en-US" smtClean="0"/>
              <a:pPr algn="r" eaLnBrk="1" latinLnBrk="0" hangingPunct="1"/>
              <a:t>6/8/2021</a:t>
            </a:fld>
            <a:endParaRPr lang="en-US" dirty="0"/>
          </a:p>
        </p:txBody>
      </p:sp>
      <p:sp>
        <p:nvSpPr>
          <p:cNvPr id="22" name="Slide Number Placeholder 21"/>
          <p:cNvSpPr>
            <a:spLocks noGrp="1"/>
          </p:cNvSpPr>
          <p:nvPr>
            <p:ph type="sldNum" sz="quarter" idx="15"/>
          </p:nvPr>
        </p:nvSpPr>
        <p:spPr/>
        <p:txBody>
          <a:bodyPr rtlCol="0"/>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23" name="Footer Placeholder 22"/>
          <p:cNvSpPr>
            <a:spLocks noGrp="1"/>
          </p:cNvSpPr>
          <p:nvPr>
            <p:ph type="ftr" sz="quarter" idx="16"/>
          </p:nvPr>
        </p:nvSpPr>
        <p:spPr/>
        <p:txBody>
          <a:bodyPr rtlCol="0"/>
          <a:lstStyle/>
          <a:p>
            <a:endParaRPr kumimoji="0"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4138803" y="2343150"/>
            <a:ext cx="473202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198596"/>
            <a:ext cx="1524000" cy="3717036"/>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51435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pPr algn="r" eaLnBrk="1" latinLnBrk="0" hangingPunct="1"/>
            <a:fld id="{E6F9B8CD-342D-4579-98EC-A8FD6B7370E1}" type="datetimeFigureOut">
              <a:rPr lang="en-US" smtClean="0"/>
              <a:pPr algn="r" eaLnBrk="1" latinLnBrk="0" hangingPunct="1"/>
              <a:t>6/8/2021</a:t>
            </a:fld>
            <a:endParaRPr lang="en-US"/>
          </a:p>
        </p:txBody>
      </p:sp>
      <p:sp>
        <p:nvSpPr>
          <p:cNvPr id="18" name="Slide Number Placeholder 17"/>
          <p:cNvSpPr>
            <a:spLocks noGrp="1"/>
          </p:cNvSpPr>
          <p:nvPr>
            <p:ph type="sldNum" sz="quarter" idx="11"/>
          </p:nvPr>
        </p:nvSpPr>
        <p:spPr/>
        <p:txBody>
          <a:bodyPr rtlCol="0"/>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
        <p:nvSpPr>
          <p:cNvPr id="21" name="Footer Placeholder 20"/>
          <p:cNvSpPr>
            <a:spLocks noGrp="1"/>
          </p:cNvSpPr>
          <p:nvPr>
            <p:ph type="ftr" sz="quarter" idx="12"/>
          </p:nvPr>
        </p:nvSpPr>
        <p:spPr/>
        <p:txBody>
          <a:bodyPr rtlCol="0"/>
          <a:lstStyle/>
          <a:p>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05979"/>
            <a:ext cx="7467600" cy="85725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00150"/>
            <a:ext cx="7467600" cy="3655314"/>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840980" y="763382"/>
            <a:ext cx="1508760" cy="384048"/>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fld id="{E6F9B8CD-342D-4579-98EC-A8FD6B7370E1}" type="datetimeFigureOut">
              <a:rPr lang="en-US" smtClean="0"/>
              <a:pPr algn="r" eaLnBrk="1" latinLnBrk="0" hangingPunct="1"/>
              <a:t>6/8/2021</a:t>
            </a:fld>
            <a:endParaRPr lang="en-US" dirty="0">
              <a:solidFill>
                <a:schemeClr val="tx2"/>
              </a:solidFill>
            </a:endParaRPr>
          </a:p>
        </p:txBody>
      </p:sp>
      <p:sp>
        <p:nvSpPr>
          <p:cNvPr id="3" name="Footer Placeholder 2"/>
          <p:cNvSpPr>
            <a:spLocks noGrp="1"/>
          </p:cNvSpPr>
          <p:nvPr>
            <p:ph type="ftr" sz="quarter" idx="3"/>
          </p:nvPr>
        </p:nvSpPr>
        <p:spPr>
          <a:xfrm rot="5400000">
            <a:off x="7390236" y="2757210"/>
            <a:ext cx="2400300" cy="365760"/>
          </a:xfrm>
          <a:prstGeom prst="rect">
            <a:avLst/>
          </a:prstGeom>
        </p:spPr>
        <p:txBody>
          <a:bodyPr vert="horz" anchor="ctr" anchorCtr="0"/>
          <a:lstStyle>
            <a:lvl1pPr algn="l" eaLnBrk="1" latinLnBrk="0" hangingPunct="1">
              <a:defRPr kumimoji="0" sz="1200">
                <a:solidFill>
                  <a:schemeClr val="tx2"/>
                </a:solidFill>
              </a:defRPr>
            </a:lvl1pPr>
          </a:lstStyle>
          <a:p>
            <a:pPr algn="l" eaLnBrk="1" latinLnBrk="0" hangingPunct="1"/>
            <a:endParaRPr kumimoji="0" lang="en-US" dirty="0">
              <a:solidFill>
                <a:schemeClr val="tx2"/>
              </a:solidFill>
            </a:endParaRPr>
          </a:p>
        </p:txBody>
      </p:sp>
      <p:sp>
        <p:nvSpPr>
          <p:cNvPr id="7" name="Straight Connector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4300538"/>
            <a:ext cx="609600" cy="390906"/>
          </a:xfrm>
          <a:prstGeom prst="rect">
            <a:avLst/>
          </a:prstGeom>
        </p:spPr>
        <p:txBody>
          <a:bodyPr vert="horz" anchor="ctr"/>
          <a:lstStyle>
            <a:lvl1pPr algn="ctr" eaLnBrk="1" latinLnBrk="0" hangingPunct="1">
              <a:defRPr kumimoji="0" sz="1400" b="1">
                <a:solidFill>
                  <a:srgbClr val="FFFFFF"/>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0" name="Google Shape;60;p1"/>
          <p:cNvSpPr txBox="1">
            <a:spLocks noGrp="1"/>
          </p:cNvSpPr>
          <p:nvPr>
            <p:ph type="ctrTitle" idx="4294967295"/>
          </p:nvPr>
        </p:nvSpPr>
        <p:spPr>
          <a:xfrm>
            <a:off x="0" y="434975"/>
            <a:ext cx="7678738" cy="3722688"/>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chemeClr val="dk1"/>
              </a:buClr>
              <a:buSzPts val="2800"/>
              <a:buFont typeface="Proxima Nova"/>
              <a:buNone/>
            </a:pPr>
            <a:r>
              <a:rPr lang="en-GB" sz="5400" b="0" i="0" u="none" strike="noStrike" cap="none">
                <a:solidFill>
                  <a:schemeClr val="dk1"/>
                </a:solidFill>
                <a:latin typeface="Palatino Linotype"/>
                <a:ea typeface="Palatino Linotype"/>
                <a:cs typeface="Palatino Linotype"/>
                <a:sym typeface="Palatino Linotype"/>
              </a:rPr>
              <a:t>GROCERY RECOMMENDATION    SYSTEM FOR RETAIL MARKETS</a:t>
            </a:r>
            <a:endParaRPr sz="5400" b="0" i="0" u="none" strike="noStrike" cap="none">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gdf23fdde31_0_11"/>
          <p:cNvPicPr preferRelativeResize="0"/>
          <p:nvPr/>
        </p:nvPicPr>
        <p:blipFill>
          <a:blip r:embed="rId3">
            <a:alphaModFix/>
          </a:blip>
          <a:stretch>
            <a:fillRect/>
          </a:stretch>
        </p:blipFill>
        <p:spPr>
          <a:xfrm>
            <a:off x="0" y="0"/>
            <a:ext cx="9144000" cy="5143501"/>
          </a:xfrm>
          <a:prstGeom prst="rect">
            <a:avLst/>
          </a:prstGeom>
          <a:noFill/>
          <a:ln>
            <a:noFill/>
          </a:ln>
        </p:spPr>
      </p:pic>
      <p:sp>
        <p:nvSpPr>
          <p:cNvPr id="112" name="Google Shape;112;gdf23fdde31_0_11"/>
          <p:cNvSpPr txBox="1">
            <a:spLocks noGrp="1"/>
          </p:cNvSpPr>
          <p:nvPr>
            <p:ph type="title"/>
          </p:nvPr>
        </p:nvSpPr>
        <p:spPr>
          <a:xfrm>
            <a:off x="301761" y="315816"/>
            <a:ext cx="8520600" cy="707400"/>
          </a:xfrm>
          <a:prstGeom prst="rect">
            <a:avLst/>
          </a:prstGeom>
          <a:noFill/>
        </p:spPr>
        <p:txBody>
          <a:bodyPr spcFirstLastPara="1" wrap="square" lIns="91425" tIns="91425" rIns="91425" bIns="91425" anchor="t" anchorCtr="0">
            <a:noAutofit/>
          </a:bodyPr>
          <a:lstStyle/>
          <a:p>
            <a:r>
              <a:rPr lang="en-IN" sz="4800" b="1" dirty="0" smtClean="0">
                <a:solidFill>
                  <a:srgbClr val="FF0000"/>
                </a:solidFill>
              </a:rPr>
              <a:t>Open CV Analysis</a:t>
            </a:r>
            <a:endParaRPr lang="en-IN" sz="4800" b="1" dirty="0">
              <a:solidFill>
                <a:srgbClr val="FF0000"/>
              </a:solidFill>
            </a:endParaRPr>
          </a:p>
        </p:txBody>
      </p:sp>
      <p:sp>
        <p:nvSpPr>
          <p:cNvPr id="111" name="Google Shape;111;gdf23fdde31_0_11"/>
          <p:cNvSpPr txBox="1">
            <a:spLocks noGrp="1"/>
          </p:cNvSpPr>
          <p:nvPr>
            <p:ph type="body" idx="1"/>
          </p:nvPr>
        </p:nvSpPr>
        <p:spPr>
          <a:xfrm>
            <a:off x="311700" y="1457175"/>
            <a:ext cx="8520600" cy="3416400"/>
          </a:xfrm>
          <a:prstGeom prst="rect">
            <a:avLst/>
          </a:prstGeom>
        </p:spPr>
        <p:txBody>
          <a:bodyPr spcFirstLastPara="1" wrap="square" lIns="91425" tIns="91425" rIns="91425" bIns="91425" anchor="t" anchorCtr="0">
            <a:normAutofit/>
          </a:bodyPr>
          <a:lstStyle/>
          <a:p>
            <a:pPr marL="457200" lvl="0" indent="-368300" algn="l" rtl="0">
              <a:lnSpc>
                <a:spcPct val="115384"/>
              </a:lnSpc>
              <a:spcBef>
                <a:spcPts val="1200"/>
              </a:spcBef>
              <a:spcAft>
                <a:spcPts val="0"/>
              </a:spcAft>
              <a:buSzPts val="2200"/>
              <a:buChar char="❖"/>
            </a:pPr>
            <a:r>
              <a:rPr lang="en-GB" sz="2200" b="1" dirty="0">
                <a:solidFill>
                  <a:srgbClr val="2D2828"/>
                </a:solidFill>
                <a:highlight>
                  <a:srgbClr val="FFFFFF"/>
                </a:highlight>
                <a:latin typeface="Open Sans"/>
                <a:ea typeface="Open Sans"/>
                <a:cs typeface="Open Sans"/>
                <a:sym typeface="Open Sans"/>
              </a:rPr>
              <a:t>Import The Libraries</a:t>
            </a:r>
            <a:endParaRPr sz="2200" b="1" dirty="0"/>
          </a:p>
          <a:p>
            <a:pPr marL="457200" lvl="0" indent="-361950" algn="l" rtl="0">
              <a:lnSpc>
                <a:spcPct val="115384"/>
              </a:lnSpc>
              <a:spcBef>
                <a:spcPts val="0"/>
              </a:spcBef>
              <a:spcAft>
                <a:spcPts val="0"/>
              </a:spcAft>
              <a:buSzPts val="2100"/>
              <a:buChar char="❖"/>
            </a:pPr>
            <a:r>
              <a:rPr lang="en-GB" sz="2200" b="1" dirty="0">
                <a:solidFill>
                  <a:srgbClr val="2D2828"/>
                </a:solidFill>
                <a:highlight>
                  <a:srgbClr val="FFFFFF"/>
                </a:highlight>
                <a:latin typeface="Open Sans"/>
                <a:ea typeface="Open Sans"/>
                <a:cs typeface="Open Sans"/>
                <a:sym typeface="Open Sans"/>
              </a:rPr>
              <a:t>Initialise Cloud Object Storage And </a:t>
            </a:r>
            <a:r>
              <a:rPr lang="en-GB" sz="2200" b="1" dirty="0" err="1">
                <a:solidFill>
                  <a:srgbClr val="2D2828"/>
                </a:solidFill>
                <a:highlight>
                  <a:srgbClr val="FFFFFF"/>
                </a:highlight>
                <a:latin typeface="Open Sans"/>
                <a:ea typeface="Open Sans"/>
                <a:cs typeface="Open Sans"/>
                <a:sym typeface="Open Sans"/>
              </a:rPr>
              <a:t>Cloudant</a:t>
            </a:r>
            <a:r>
              <a:rPr lang="en-GB" sz="2200" b="1" dirty="0">
                <a:solidFill>
                  <a:srgbClr val="2D2828"/>
                </a:solidFill>
                <a:highlight>
                  <a:srgbClr val="FFFFFF"/>
                </a:highlight>
                <a:latin typeface="Open Sans"/>
                <a:ea typeface="Open Sans"/>
                <a:cs typeface="Open Sans"/>
                <a:sym typeface="Open Sans"/>
              </a:rPr>
              <a:t> Credentials</a:t>
            </a:r>
            <a:endParaRPr sz="2200" b="1" dirty="0">
              <a:solidFill>
                <a:srgbClr val="2D2828"/>
              </a:solidFill>
              <a:highlight>
                <a:srgbClr val="FFFFFF"/>
              </a:highlight>
              <a:latin typeface="Open Sans"/>
              <a:ea typeface="Open Sans"/>
              <a:cs typeface="Open Sans"/>
              <a:sym typeface="Open Sans"/>
            </a:endParaRPr>
          </a:p>
          <a:p>
            <a:pPr marL="457200" lvl="0" indent="-361950" algn="l" rtl="0">
              <a:lnSpc>
                <a:spcPct val="115384"/>
              </a:lnSpc>
              <a:spcBef>
                <a:spcPts val="0"/>
              </a:spcBef>
              <a:spcAft>
                <a:spcPts val="0"/>
              </a:spcAft>
              <a:buSzPts val="2100"/>
              <a:buChar char="❖"/>
            </a:pPr>
            <a:r>
              <a:rPr lang="en-GB" sz="2200" b="1" dirty="0">
                <a:solidFill>
                  <a:srgbClr val="2D2828"/>
                </a:solidFill>
                <a:highlight>
                  <a:srgbClr val="FFFFFF"/>
                </a:highlight>
                <a:latin typeface="Open Sans"/>
                <a:ea typeface="Open Sans"/>
                <a:cs typeface="Open Sans"/>
                <a:sym typeface="Open Sans"/>
              </a:rPr>
              <a:t>Define A Function To Store Image In Cloud Object Storage</a:t>
            </a:r>
            <a:endParaRPr sz="2200" b="1" dirty="0">
              <a:solidFill>
                <a:srgbClr val="2D2828"/>
              </a:solidFill>
              <a:highlight>
                <a:srgbClr val="FFFFFF"/>
              </a:highlight>
              <a:latin typeface="Open Sans"/>
              <a:ea typeface="Open Sans"/>
              <a:cs typeface="Open Sans"/>
              <a:sym typeface="Open Sans"/>
            </a:endParaRPr>
          </a:p>
          <a:p>
            <a:pPr marL="457200" lvl="0" indent="-361950" algn="l" rtl="0">
              <a:lnSpc>
                <a:spcPct val="115384"/>
              </a:lnSpc>
              <a:spcBef>
                <a:spcPts val="0"/>
              </a:spcBef>
              <a:spcAft>
                <a:spcPts val="0"/>
              </a:spcAft>
              <a:buSzPts val="2100"/>
              <a:buChar char="❖"/>
            </a:pPr>
            <a:r>
              <a:rPr lang="en-GB" sz="2200" b="1" dirty="0">
                <a:solidFill>
                  <a:srgbClr val="2D2828"/>
                </a:solidFill>
                <a:highlight>
                  <a:srgbClr val="FFFFFF"/>
                </a:highlight>
                <a:latin typeface="Open Sans"/>
                <a:ea typeface="Open Sans"/>
                <a:cs typeface="Open Sans"/>
                <a:sym typeface="Open Sans"/>
              </a:rPr>
              <a:t>Save The Detected Face</a:t>
            </a:r>
            <a:endParaRPr sz="2200" b="1" dirty="0">
              <a:solidFill>
                <a:srgbClr val="2D2828"/>
              </a:solidFill>
              <a:highlight>
                <a:srgbClr val="FFFFFF"/>
              </a:highlight>
              <a:latin typeface="Open Sans"/>
              <a:ea typeface="Open Sans"/>
              <a:cs typeface="Open Sans"/>
              <a:sym typeface="Open Sans"/>
            </a:endParaRPr>
          </a:p>
          <a:p>
            <a:pPr marL="457200" lvl="0" indent="-361950" algn="l" rtl="0">
              <a:lnSpc>
                <a:spcPct val="115384"/>
              </a:lnSpc>
              <a:spcBef>
                <a:spcPts val="0"/>
              </a:spcBef>
              <a:spcAft>
                <a:spcPts val="0"/>
              </a:spcAft>
              <a:buSzPts val="2100"/>
              <a:buChar char="❖"/>
            </a:pPr>
            <a:r>
              <a:rPr lang="en-GB" sz="2200" b="1" dirty="0">
                <a:solidFill>
                  <a:srgbClr val="2D2828"/>
                </a:solidFill>
                <a:highlight>
                  <a:srgbClr val="FFFFFF"/>
                </a:highlight>
                <a:latin typeface="Open Sans"/>
                <a:ea typeface="Open Sans"/>
                <a:cs typeface="Open Sans"/>
                <a:sym typeface="Open Sans"/>
              </a:rPr>
              <a:t>Test The Output</a:t>
            </a:r>
            <a:endParaRPr sz="2200" b="1" dirty="0">
              <a:solidFill>
                <a:srgbClr val="2D2828"/>
              </a:solidFill>
              <a:highlight>
                <a:srgbClr val="FFFFFF"/>
              </a:highlight>
              <a:latin typeface="Open Sans"/>
              <a:ea typeface="Open Sans"/>
              <a:cs typeface="Open Sans"/>
              <a:sym typeface="Open Sans"/>
            </a:endParaRPr>
          </a:p>
          <a:p>
            <a:pPr marL="457200" lvl="0" indent="-342900" algn="l" rtl="0">
              <a:spcBef>
                <a:spcPts val="0"/>
              </a:spcBef>
              <a:spcAft>
                <a:spcPts val="0"/>
              </a:spcAft>
              <a:buSzPts val="1800"/>
              <a:buChar char="❖"/>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d955cb8-bdb2-490e-86f6-a1fbf7349ebd.jpg"/>
          <p:cNvPicPr>
            <a:picLocks noChangeAspect="1"/>
          </p:cNvPicPr>
          <p:nvPr/>
        </p:nvPicPr>
        <p:blipFill>
          <a:blip r:embed="rId2"/>
          <a:stretch>
            <a:fillRect/>
          </a:stretch>
        </p:blipFill>
        <p:spPr>
          <a:xfrm>
            <a:off x="337931" y="1020654"/>
            <a:ext cx="8179904" cy="4122846"/>
          </a:xfrm>
          <a:prstGeom prst="rect">
            <a:avLst/>
          </a:prstGeom>
        </p:spPr>
      </p:pic>
      <p:sp>
        <p:nvSpPr>
          <p:cNvPr id="3" name="Rectangle 2"/>
          <p:cNvSpPr/>
          <p:nvPr/>
        </p:nvSpPr>
        <p:spPr>
          <a:xfrm>
            <a:off x="194132" y="0"/>
            <a:ext cx="6032421"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Open </a:t>
            </a:r>
            <a:r>
              <a:rPr lang="en-US" sz="5400" b="1" cap="none" spc="0"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cv</a:t>
            </a: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analysis.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8288" y="208722"/>
            <a:ext cx="7136486" cy="1754326"/>
          </a:xfrm>
          <a:prstGeom prst="rect">
            <a:avLst/>
          </a:prstGeom>
          <a:noFill/>
        </p:spPr>
        <p:txBody>
          <a:bodyPr wrap="square" lIns="91440" tIns="45720" rIns="91440" bIns="45720">
            <a:spAutoFit/>
          </a:bodyPr>
          <a:lstStyle/>
          <a:p>
            <a:pPr algn="ctr"/>
            <a:r>
              <a:rPr lang="en-IN"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Build Node-RED Application</a:t>
            </a:r>
            <a:endParaRPr lang="en-IN"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Google Shape;100;p19"/>
          <p:cNvPicPr preferRelativeResize="0"/>
          <p:nvPr/>
        </p:nvPicPr>
        <p:blipFill rotWithShape="1">
          <a:blip r:embed="rId2">
            <a:alphaModFix/>
          </a:blip>
          <a:srcRect l="1668" t="13129" r="14893" b="19434"/>
          <a:stretch/>
        </p:blipFill>
        <p:spPr>
          <a:xfrm>
            <a:off x="586409" y="2146852"/>
            <a:ext cx="7595675" cy="27502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dbcbc8d-31f3-4c99-a2af-5f50a128b1d2.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252" y="360798"/>
            <a:ext cx="2531463" cy="923330"/>
          </a:xfrm>
          <a:prstGeom prst="rect">
            <a:avLst/>
          </a:prstGeom>
        </p:spPr>
        <p:style>
          <a:lnRef idx="1">
            <a:schemeClr val="accent5"/>
          </a:lnRef>
          <a:fillRef idx="2">
            <a:schemeClr val="accent5"/>
          </a:fillRef>
          <a:effectRef idx="1">
            <a:schemeClr val="accent5"/>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Result:</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924611" y="1324893"/>
            <a:ext cx="7016754" cy="2062103"/>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endParaRPr lang="en-IN"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algn="ctr"/>
            <a:endParaRPr lang="en-IN"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pPr algn="ctr"/>
            <a:r>
              <a:rPr lang="en-IN"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Lets </a:t>
            </a:r>
            <a:r>
              <a:rPr lang="en-IN"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see the result after deploying the node red and running the </a:t>
            </a:r>
            <a:r>
              <a:rPr lang="en-IN" sz="32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code.</a:t>
            </a:r>
            <a:endParaRPr lang="en-IN" sz="32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jpg"/>
          <p:cNvPicPr>
            <a:picLocks noChangeAspect="1"/>
          </p:cNvPicPr>
          <p:nvPr/>
        </p:nvPicPr>
        <p:blipFill>
          <a:blip r:embed="rId2"/>
          <a:stretch>
            <a:fillRect/>
          </a:stretch>
        </p:blipFill>
        <p:spPr>
          <a:xfrm>
            <a:off x="248479" y="0"/>
            <a:ext cx="4523617" cy="3488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4aba0870-0d4d-4b8c-bb22-0537ae589053.jpg"/>
          <p:cNvPicPr>
            <a:picLocks noChangeAspect="1"/>
          </p:cNvPicPr>
          <p:nvPr/>
        </p:nvPicPr>
        <p:blipFill>
          <a:blip r:embed="rId3"/>
          <a:stretch>
            <a:fillRect/>
          </a:stretch>
        </p:blipFill>
        <p:spPr>
          <a:xfrm>
            <a:off x="3925956" y="1133060"/>
            <a:ext cx="4633831" cy="38215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804" y="211711"/>
            <a:ext cx="418576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Conclusion:</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Rectangle 2"/>
          <p:cNvSpPr/>
          <p:nvPr/>
        </p:nvSpPr>
        <p:spPr>
          <a:xfrm>
            <a:off x="616226" y="1480930"/>
            <a:ext cx="7404652" cy="1754326"/>
          </a:xfrm>
          <a:prstGeom prst="rect">
            <a:avLst/>
          </a:prstGeom>
        </p:spPr>
        <p:txBody>
          <a:bodyPr wrap="square">
            <a:spAutoFit/>
          </a:bodyPr>
          <a:lstStyle/>
          <a:p>
            <a:r>
              <a:rPr lang="en-IN" sz="1800" b="1" dirty="0" smtClean="0">
                <a:solidFill>
                  <a:srgbClr val="002060"/>
                </a:solidFill>
                <a:latin typeface="Source Sans Pro Black" pitchFamily="34" charset="0"/>
                <a:ea typeface="Source Sans Pro Black" pitchFamily="34" charset="0"/>
              </a:rPr>
              <a:t>This Guided Project focuses on building a system where cameras at entry recognize the customer and link his previous purchase history stored in the database. Based on that purchase history he will get a recommendation of the offers on the product which he wishes to buy. And also displays on the screen at the entrance as soon as he steps into the store </a:t>
            </a:r>
            <a:r>
              <a:rPr lang="en-IN" sz="1800" b="1" dirty="0" smtClean="0">
                <a:solidFill>
                  <a:srgbClr val="002060"/>
                </a:solidFill>
                <a:latin typeface="Source Sans Pro Black" pitchFamily="34" charset="0"/>
                <a:ea typeface="Source Sans Pro Black" pitchFamily="34" charset="0"/>
              </a:rPr>
              <a:t>.</a:t>
            </a:r>
            <a:endParaRPr lang="en-IN" sz="1800" b="1" dirty="0">
              <a:solidFill>
                <a:srgbClr val="002060"/>
              </a:solidFill>
              <a:latin typeface="Source Sans Pro Black" pitchFamily="34" charset="0"/>
              <a:ea typeface="Source Sans Pro Black"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6589" y="311102"/>
            <a:ext cx="4608954" cy="923330"/>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IN" sz="5400" dirty="0" smtClean="0"/>
              <a:t>THANK YOU.!</a:t>
            </a:r>
            <a:endParaRPr lang="en-US" sz="5400" b="1" cap="none" spc="0" dirty="0">
              <a:ln/>
              <a:solidFill>
                <a:schemeClr val="accent3"/>
              </a:solidFill>
              <a:effectLst/>
            </a:endParaRPr>
          </a:p>
        </p:txBody>
      </p:sp>
      <p:sp>
        <p:nvSpPr>
          <p:cNvPr id="5" name="Rectangle 4"/>
          <p:cNvSpPr/>
          <p:nvPr/>
        </p:nvSpPr>
        <p:spPr>
          <a:xfrm>
            <a:off x="3150705" y="2773017"/>
            <a:ext cx="5635486" cy="2246769"/>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000" b="1" cap="none" spc="0" dirty="0" smtClean="0">
                <a:ln/>
                <a:solidFill>
                  <a:schemeClr val="accent3"/>
                </a:solidFill>
                <a:effectLst/>
              </a:rPr>
              <a:t>TEAM:</a:t>
            </a:r>
          </a:p>
          <a:p>
            <a:pPr algn="ctr"/>
            <a:endParaRPr lang="en-US" sz="2000" b="1" cap="none" spc="0" dirty="0" smtClean="0">
              <a:ln/>
              <a:solidFill>
                <a:schemeClr val="accent3"/>
              </a:solidFill>
              <a:effectLst/>
            </a:endParaRPr>
          </a:p>
          <a:p>
            <a:pPr algn="ctr"/>
            <a:r>
              <a:rPr lang="en-US" sz="2000" b="1" cap="none" spc="0" dirty="0" smtClean="0">
                <a:ln/>
                <a:solidFill>
                  <a:schemeClr val="accent3"/>
                </a:solidFill>
                <a:effectLst/>
              </a:rPr>
              <a:t>FARANISHATH</a:t>
            </a:r>
          </a:p>
          <a:p>
            <a:pPr algn="ctr"/>
            <a:r>
              <a:rPr lang="en-US" sz="2000" b="1" cap="none" spc="0" dirty="0" smtClean="0">
                <a:ln/>
                <a:solidFill>
                  <a:schemeClr val="accent3"/>
                </a:solidFill>
                <a:effectLst/>
              </a:rPr>
              <a:t>G.VAISHNAVI</a:t>
            </a:r>
          </a:p>
          <a:p>
            <a:pPr algn="ctr"/>
            <a:r>
              <a:rPr lang="en-US" sz="2000" b="1" cap="none" spc="0" dirty="0" smtClean="0">
                <a:ln/>
                <a:solidFill>
                  <a:schemeClr val="accent3"/>
                </a:solidFill>
                <a:effectLst/>
              </a:rPr>
              <a:t>CH.BHAVANI</a:t>
            </a:r>
          </a:p>
          <a:p>
            <a:pPr algn="ctr"/>
            <a:r>
              <a:rPr lang="en-US" sz="2000" b="1" cap="none" spc="0" dirty="0" smtClean="0">
                <a:ln/>
                <a:solidFill>
                  <a:schemeClr val="accent3"/>
                </a:solidFill>
                <a:effectLst/>
              </a:rPr>
              <a:t>CH.SRAVYA SRI</a:t>
            </a:r>
          </a:p>
          <a:p>
            <a:pPr algn="ctr"/>
            <a:r>
              <a:rPr lang="en-US" sz="2000" b="1" cap="none" spc="0" dirty="0" smtClean="0">
                <a:ln/>
                <a:solidFill>
                  <a:schemeClr val="accent3"/>
                </a:solidFill>
                <a:effectLst/>
              </a:rPr>
              <a:t>D.KARTHIK REDDY</a:t>
            </a:r>
            <a:endParaRPr lang="en-IN" sz="2000" b="1" cap="none" spc="0" dirty="0">
              <a:ln/>
              <a:solidFill>
                <a:schemeClr val="accent3"/>
              </a:soli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52000"/>
          </a:blip>
          <a:tile tx="0" ty="0" sx="100000" sy="100000" flip="none" algn="tl"/>
        </a:blipFill>
        <a:effectLst/>
      </p:bgPr>
    </p:bg>
    <p:spTree>
      <p:nvGrpSpPr>
        <p:cNvPr id="1" name="Shape 64"/>
        <p:cNvGrpSpPr/>
        <p:nvPr/>
      </p:nvGrpSpPr>
      <p:grpSpPr>
        <a:xfrm>
          <a:off x="0" y="0"/>
          <a:ext cx="0" cy="0"/>
          <a:chOff x="0" y="0"/>
          <a:chExt cx="0" cy="0"/>
        </a:xfrm>
      </p:grpSpPr>
      <p:sp>
        <p:nvSpPr>
          <p:cNvPr id="65" name="Google Shape;65;p2"/>
          <p:cNvSpPr txBox="1">
            <a:spLocks noGrp="1"/>
          </p:cNvSpPr>
          <p:nvPr>
            <p:ph type="title" idx="4294967295"/>
          </p:nvPr>
        </p:nvSpPr>
        <p:spPr>
          <a:xfrm>
            <a:off x="623888" y="-73025"/>
            <a:ext cx="8520112" cy="57308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219230"/>
              </a:lnSpc>
              <a:spcBef>
                <a:spcPts val="1500"/>
              </a:spcBef>
              <a:spcAft>
                <a:spcPts val="0"/>
              </a:spcAft>
              <a:buSzPct val="163742"/>
              <a:buNone/>
            </a:pPr>
            <a:endParaRPr sz="1900" b="1">
              <a:solidFill>
                <a:srgbClr val="2D2828"/>
              </a:solidFill>
              <a:highlight>
                <a:srgbClr val="FFFFFF"/>
              </a:highlight>
              <a:latin typeface="Open Sans"/>
              <a:ea typeface="Open Sans"/>
              <a:cs typeface="Open Sans"/>
              <a:sym typeface="Open Sans"/>
            </a:endParaRPr>
          </a:p>
          <a:p>
            <a:pPr marL="0" lvl="0" indent="0" algn="l" rtl="0">
              <a:lnSpc>
                <a:spcPct val="219230"/>
              </a:lnSpc>
              <a:spcBef>
                <a:spcPts val="1500"/>
              </a:spcBef>
              <a:spcAft>
                <a:spcPts val="0"/>
              </a:spcAft>
              <a:buClr>
                <a:schemeClr val="dk1"/>
              </a:buClr>
              <a:buSzPct val="57893"/>
              <a:buFont typeface="Arial"/>
              <a:buNone/>
            </a:pPr>
            <a:endParaRPr sz="1900" b="1">
              <a:solidFill>
                <a:srgbClr val="2D2828"/>
              </a:solidFill>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SzPct val="111111"/>
              <a:buNone/>
            </a:pPr>
            <a:endParaRPr/>
          </a:p>
        </p:txBody>
      </p:sp>
      <p:sp>
        <p:nvSpPr>
          <p:cNvPr id="66" name="Google Shape;66;p2"/>
          <p:cNvSpPr txBox="1">
            <a:spLocks noGrp="1"/>
          </p:cNvSpPr>
          <p:nvPr>
            <p:ph type="body" idx="4294967295"/>
          </p:nvPr>
        </p:nvSpPr>
        <p:spPr>
          <a:xfrm>
            <a:off x="0" y="595313"/>
            <a:ext cx="8521700" cy="4041775"/>
          </a:xfrm>
          <a:prstGeom prst="rect">
            <a:avLst/>
          </a:prstGeom>
          <a:noFill/>
          <a:ln>
            <a:noFill/>
          </a:ln>
        </p:spPr>
        <p:txBody>
          <a:bodyPr spcFirstLastPara="1" wrap="square" lIns="91425" tIns="91425" rIns="91425" bIns="91425" anchor="t" anchorCtr="0">
            <a:normAutofit fontScale="92500"/>
          </a:bodyPr>
          <a:lstStyle/>
          <a:p>
            <a:pPr marL="342900" lvl="0" indent="-342900" algn="just" rtl="0">
              <a:lnSpc>
                <a:spcPct val="115000"/>
              </a:lnSpc>
              <a:spcBef>
                <a:spcPts val="0"/>
              </a:spcBef>
              <a:spcAft>
                <a:spcPts val="0"/>
              </a:spcAft>
              <a:buClr>
                <a:schemeClr val="dk1"/>
              </a:buClr>
              <a:buSzPct val="49549"/>
              <a:buFont typeface="Noto Sans Symbols"/>
              <a:buChar char="⮚"/>
            </a:pPr>
            <a:r>
              <a:rPr lang="en-GB" sz="2400">
                <a:latin typeface="Lora"/>
                <a:ea typeface="Lora"/>
                <a:cs typeface="Lora"/>
                <a:sym typeface="Lora"/>
              </a:rPr>
              <a:t>All online retail apps have proved that, when a retailer </a:t>
            </a:r>
            <a:r>
              <a:rPr lang="en-GB" sz="2400" i="1">
                <a:latin typeface="Lora"/>
                <a:ea typeface="Lora"/>
                <a:cs typeface="Lora"/>
                <a:sym typeface="Lora"/>
              </a:rPr>
              <a:t>knows</a:t>
            </a:r>
            <a:r>
              <a:rPr lang="en-GB" sz="2400">
                <a:latin typeface="Lora"/>
                <a:ea typeface="Lora"/>
                <a:cs typeface="Lora"/>
                <a:sym typeface="Lora"/>
              </a:rPr>
              <a:t> its customers, it can serve them more effectively. But how does that work in a physical, offline grocery retail environment? One way is to integrate a facial recognition system. Face recognition technology enables offline grocery stores to do what the online shopping recommendation systems have been doing for year’s i.e., cameras in offline grocery shops identifies their shoppers/customers, link them to past purchases and generate personalized product recommendations based on the data.</a:t>
            </a:r>
            <a:endParaRPr sz="240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70"/>
        <p:cNvGrpSpPr/>
        <p:nvPr/>
      </p:nvGrpSpPr>
      <p:grpSpPr>
        <a:xfrm>
          <a:off x="0" y="0"/>
          <a:ext cx="0" cy="0"/>
          <a:chOff x="0" y="0"/>
          <a:chExt cx="0" cy="0"/>
        </a:xfrm>
      </p:grpSpPr>
      <p:sp>
        <p:nvSpPr>
          <p:cNvPr id="71" name="Google Shape;71;p3"/>
          <p:cNvSpPr txBox="1"/>
          <p:nvPr/>
        </p:nvSpPr>
        <p:spPr>
          <a:xfrm>
            <a:off x="732971" y="631371"/>
            <a:ext cx="7576458" cy="37856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GB" sz="2400" b="0" i="0" u="none" strike="noStrike" cap="none">
                <a:solidFill>
                  <a:srgbClr val="000000"/>
                </a:solidFill>
                <a:latin typeface="Arial"/>
                <a:ea typeface="Arial"/>
                <a:cs typeface="Arial"/>
                <a:sym typeface="Arial"/>
              </a:rPr>
              <a:t>Using a combination of in-store cameras and facial recognition software, shops can now easily asses the purchase data of the customers and recommend products based on the history. This core data can be collected at each stage of the customer journey, tracking shoppers (and how they interact with a store) from entry to checkout. Not only can face recognition technology identify and classify customers, it can help retailers optimize and plan their product offerings.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75"/>
        <p:cNvGrpSpPr/>
        <p:nvPr/>
      </p:nvGrpSpPr>
      <p:grpSpPr>
        <a:xfrm>
          <a:off x="0" y="0"/>
          <a:ext cx="0" cy="0"/>
          <a:chOff x="0" y="0"/>
          <a:chExt cx="0" cy="0"/>
        </a:xfrm>
      </p:grpSpPr>
      <p:pic>
        <p:nvPicPr>
          <p:cNvPr id="76" name="Google Shape;76;p4"/>
          <p:cNvPicPr preferRelativeResize="0"/>
          <p:nvPr/>
        </p:nvPicPr>
        <p:blipFill rotWithShape="1">
          <a:blip r:embed="rId3">
            <a:alphaModFix/>
          </a:blip>
          <a:srcRect/>
          <a:stretch/>
        </p:blipFill>
        <p:spPr>
          <a:xfrm>
            <a:off x="0" y="0"/>
            <a:ext cx="9143999" cy="5143500"/>
          </a:xfrm>
          <a:prstGeom prst="rect">
            <a:avLst/>
          </a:prstGeom>
          <a:noFill/>
          <a:ln>
            <a:noFill/>
          </a:ln>
        </p:spPr>
      </p:pic>
      <p:sp>
        <p:nvSpPr>
          <p:cNvPr id="77" name="Google Shape;77;p4"/>
          <p:cNvSpPr/>
          <p:nvPr/>
        </p:nvSpPr>
        <p:spPr>
          <a:xfrm>
            <a:off x="2677379" y="1683657"/>
            <a:ext cx="4572000" cy="258354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sp>
        <p:nvSpPr>
          <p:cNvPr id="78" name="Google Shape;78;p4"/>
          <p:cNvSpPr/>
          <p:nvPr/>
        </p:nvSpPr>
        <p:spPr>
          <a:xfrm>
            <a:off x="175042" y="-772206"/>
            <a:ext cx="2690658" cy="36739"/>
          </a:xfrm>
          <a:prstGeom prst="leftRightArrow">
            <a:avLst>
              <a:gd name="adj1" fmla="val 50000"/>
              <a:gd name="adj2" fmla="val 50000"/>
            </a:avLst>
          </a:prstGeom>
          <a:solidFill>
            <a:srgbClr val="ACACA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82"/>
        <p:cNvGrpSpPr/>
        <p:nvPr/>
      </p:nvGrpSpPr>
      <p:grpSpPr>
        <a:xfrm>
          <a:off x="0" y="0"/>
          <a:ext cx="0" cy="0"/>
          <a:chOff x="0" y="0"/>
          <a:chExt cx="0" cy="0"/>
        </a:xfrm>
      </p:grpSpPr>
      <p:sp>
        <p:nvSpPr>
          <p:cNvPr id="83" name="Google Shape;83;p5"/>
          <p:cNvSpPr txBox="1">
            <a:spLocks noGrp="1"/>
          </p:cNvSpPr>
          <p:nvPr>
            <p:ph type="body" idx="4294967295"/>
          </p:nvPr>
        </p:nvSpPr>
        <p:spPr>
          <a:xfrm>
            <a:off x="0" y="0"/>
            <a:ext cx="9144000" cy="5143500"/>
          </a:xfrm>
          <a:prstGeom prst="rect">
            <a:avLst/>
          </a:prstGeom>
          <a:blipFill rotWithShape="1">
            <a:blip r:embed="rId3">
              <a:alphaModFix amt="52000"/>
            </a:blip>
            <a:tile tx="0" ty="0" sx="100000" sy="100000" flip="none" algn="tl"/>
          </a:blipFill>
          <a:ln>
            <a:noFill/>
          </a:ln>
        </p:spPr>
        <p:txBody>
          <a:bodyPr spcFirstLastPara="1" wrap="square" lIns="91425" tIns="91425" rIns="91425" bIns="91425" anchor="t" anchorCtr="0">
            <a:normAutofit/>
          </a:bodyPr>
          <a:lstStyle/>
          <a:p>
            <a:pPr marL="161925" lvl="0" indent="0" algn="l" rtl="0">
              <a:lnSpc>
                <a:spcPct val="115000"/>
              </a:lnSpc>
              <a:spcBef>
                <a:spcPts val="0"/>
              </a:spcBef>
              <a:spcAft>
                <a:spcPts val="0"/>
              </a:spcAft>
              <a:buClr>
                <a:srgbClr val="35475C"/>
              </a:buClr>
              <a:buSzPts val="1050"/>
              <a:buNone/>
            </a:pPr>
            <a:endParaRPr sz="3600" b="1">
              <a:solidFill>
                <a:srgbClr val="35475C"/>
              </a:solidFill>
              <a:latin typeface="Arial Rounded"/>
              <a:ea typeface="Arial Rounded"/>
              <a:cs typeface="Arial Rounded"/>
              <a:sym typeface="Arial Rounded"/>
            </a:endParaRPr>
          </a:p>
          <a:p>
            <a:pPr marL="161925" lvl="0" indent="0" algn="l" rtl="0">
              <a:lnSpc>
                <a:spcPct val="115000"/>
              </a:lnSpc>
              <a:spcBef>
                <a:spcPts val="0"/>
              </a:spcBef>
              <a:spcAft>
                <a:spcPts val="0"/>
              </a:spcAft>
              <a:buClr>
                <a:srgbClr val="35475C"/>
              </a:buClr>
              <a:buSzPts val="1050"/>
              <a:buNone/>
            </a:pPr>
            <a:r>
              <a:rPr lang="en-GB" sz="3600" b="1">
                <a:solidFill>
                  <a:srgbClr val="35475C"/>
                </a:solidFill>
                <a:latin typeface="Arial Rounded"/>
                <a:ea typeface="Arial Rounded"/>
                <a:cs typeface="Arial Rounded"/>
                <a:sym typeface="Arial Rounded"/>
              </a:rPr>
              <a:t> </a:t>
            </a:r>
            <a:r>
              <a:rPr lang="en-GB" sz="3600" b="1" u="sng">
                <a:solidFill>
                  <a:srgbClr val="35475C"/>
                </a:solidFill>
                <a:latin typeface="Arial Rounded"/>
                <a:ea typeface="Arial Rounded"/>
                <a:cs typeface="Arial Rounded"/>
                <a:sym typeface="Arial Rounded"/>
              </a:rPr>
              <a:t>How it works</a:t>
            </a:r>
            <a:r>
              <a:rPr lang="en-GB" sz="3600" b="1">
                <a:solidFill>
                  <a:srgbClr val="35475C"/>
                </a:solidFill>
                <a:latin typeface="Arial Rounded"/>
                <a:ea typeface="Arial Rounded"/>
                <a:cs typeface="Arial Rounded"/>
                <a:sym typeface="Arial Rounded"/>
              </a:rPr>
              <a:t>???</a:t>
            </a:r>
            <a:endParaRPr/>
          </a:p>
          <a:p>
            <a:pPr marL="161925" lvl="0" indent="0" algn="l" rtl="0">
              <a:lnSpc>
                <a:spcPct val="115000"/>
              </a:lnSpc>
              <a:spcBef>
                <a:spcPts val="0"/>
              </a:spcBef>
              <a:spcAft>
                <a:spcPts val="0"/>
              </a:spcAft>
              <a:buClr>
                <a:srgbClr val="35475C"/>
              </a:buClr>
              <a:buSzPts val="1050"/>
              <a:buNone/>
            </a:pPr>
            <a:endParaRPr sz="2400" b="1">
              <a:solidFill>
                <a:srgbClr val="35475C"/>
              </a:solidFill>
              <a:latin typeface="Arial Rounded"/>
              <a:ea typeface="Arial Rounded"/>
              <a:cs typeface="Arial Rounded"/>
              <a:sym typeface="Arial Rounded"/>
            </a:endParaRPr>
          </a:p>
          <a:p>
            <a:pPr marL="457200" lvl="0" indent="-295275" algn="l" rtl="0">
              <a:lnSpc>
                <a:spcPct val="115000"/>
              </a:lnSpc>
              <a:spcBef>
                <a:spcPts val="0"/>
              </a:spcBef>
              <a:spcAft>
                <a:spcPts val="0"/>
              </a:spcAft>
              <a:buClr>
                <a:srgbClr val="35475C"/>
              </a:buClr>
              <a:buSzPts val="1050"/>
              <a:buFont typeface="Arial"/>
              <a:buChar char="●"/>
            </a:pPr>
            <a:r>
              <a:rPr lang="en-GB" sz="2000" b="1">
                <a:solidFill>
                  <a:srgbClr val="35475C"/>
                </a:solidFill>
                <a:latin typeface="Arial Rounded"/>
                <a:ea typeface="Arial Rounded"/>
                <a:cs typeface="Arial Rounded"/>
                <a:sym typeface="Arial Rounded"/>
              </a:rPr>
              <a:t>Customer Enters the store and store cameras identifies the face of the customer.</a:t>
            </a:r>
            <a:endParaRPr sz="2000" b="1">
              <a:solidFill>
                <a:srgbClr val="35475C"/>
              </a:solidFill>
              <a:latin typeface="Arial Rounded"/>
              <a:ea typeface="Arial Rounded"/>
              <a:cs typeface="Arial Rounded"/>
              <a:sym typeface="Arial Rounded"/>
            </a:endParaRPr>
          </a:p>
          <a:p>
            <a:pPr marL="457200" lvl="0" indent="-295275" algn="l" rtl="0">
              <a:lnSpc>
                <a:spcPct val="115000"/>
              </a:lnSpc>
              <a:spcBef>
                <a:spcPts val="0"/>
              </a:spcBef>
              <a:spcAft>
                <a:spcPts val="0"/>
              </a:spcAft>
              <a:buClr>
                <a:srgbClr val="35475C"/>
              </a:buClr>
              <a:buSzPts val="1050"/>
              <a:buFont typeface="Arial"/>
              <a:buChar char="●"/>
            </a:pPr>
            <a:r>
              <a:rPr lang="en-GB" sz="2000" b="1">
                <a:solidFill>
                  <a:srgbClr val="35475C"/>
                </a:solidFill>
                <a:latin typeface="Arial Rounded"/>
                <a:ea typeface="Arial Rounded"/>
                <a:cs typeface="Arial Rounded"/>
                <a:sym typeface="Arial Rounded"/>
              </a:rPr>
              <a:t>The identified face is stored in the cloud object storage service and the respective image URL is stored in Cloudant DB</a:t>
            </a:r>
            <a:endParaRPr sz="2000" b="1">
              <a:solidFill>
                <a:srgbClr val="35475C"/>
              </a:solidFill>
              <a:latin typeface="Arial Rounded"/>
              <a:ea typeface="Arial Rounded"/>
              <a:cs typeface="Arial Rounded"/>
              <a:sym typeface="Arial Rounded"/>
            </a:endParaRPr>
          </a:p>
          <a:p>
            <a:pPr marL="457200" lvl="0" indent="-295275" algn="l" rtl="0">
              <a:lnSpc>
                <a:spcPct val="115000"/>
              </a:lnSpc>
              <a:spcBef>
                <a:spcPts val="0"/>
              </a:spcBef>
              <a:spcAft>
                <a:spcPts val="0"/>
              </a:spcAft>
              <a:buClr>
                <a:srgbClr val="35475C"/>
              </a:buClr>
              <a:buSzPts val="1050"/>
              <a:buFont typeface="Arial"/>
              <a:buChar char="●"/>
            </a:pPr>
            <a:r>
              <a:rPr lang="en-GB" sz="2000" b="1">
                <a:solidFill>
                  <a:srgbClr val="35475C"/>
                </a:solidFill>
                <a:latin typeface="Arial Rounded"/>
                <a:ea typeface="Arial Rounded"/>
                <a:cs typeface="Arial Rounded"/>
                <a:sym typeface="Arial Rounded"/>
              </a:rPr>
              <a:t>Fetch the stored image.</a:t>
            </a:r>
            <a:endParaRPr sz="2000" b="1">
              <a:solidFill>
                <a:srgbClr val="35475C"/>
              </a:solidFill>
              <a:latin typeface="Arial Rounded"/>
              <a:ea typeface="Arial Rounded"/>
              <a:cs typeface="Arial Rounded"/>
              <a:sym typeface="Arial Rounded"/>
            </a:endParaRPr>
          </a:p>
          <a:p>
            <a:pPr marL="457200" lvl="0" indent="-295275" algn="l" rtl="0">
              <a:lnSpc>
                <a:spcPct val="115000"/>
              </a:lnSpc>
              <a:spcBef>
                <a:spcPts val="0"/>
              </a:spcBef>
              <a:spcAft>
                <a:spcPts val="0"/>
              </a:spcAft>
              <a:buClr>
                <a:srgbClr val="35475C"/>
              </a:buClr>
              <a:buSzPts val="1050"/>
              <a:buFont typeface="Arial"/>
              <a:buChar char="●"/>
            </a:pPr>
            <a:r>
              <a:rPr lang="en-GB" sz="2000" b="1">
                <a:solidFill>
                  <a:srgbClr val="35475C"/>
                </a:solidFill>
                <a:latin typeface="Arial Rounded"/>
                <a:ea typeface="Arial Rounded"/>
                <a:cs typeface="Arial Rounded"/>
                <a:sym typeface="Arial Rounded"/>
              </a:rPr>
              <a:t>This image is then sent to the custom model build for face recognition using Visual recognition</a:t>
            </a:r>
            <a:endParaRPr sz="2000" b="1">
              <a:solidFill>
                <a:srgbClr val="35475C"/>
              </a:solidFill>
              <a:latin typeface="Arial Rounded"/>
              <a:ea typeface="Arial Rounded"/>
              <a:cs typeface="Arial Rounded"/>
              <a:sym typeface="Arial Rounded"/>
            </a:endParaRPr>
          </a:p>
          <a:p>
            <a:pPr marL="457200" lvl="0" indent="-295275" algn="l" rtl="0">
              <a:lnSpc>
                <a:spcPct val="115000"/>
              </a:lnSpc>
              <a:spcBef>
                <a:spcPts val="0"/>
              </a:spcBef>
              <a:spcAft>
                <a:spcPts val="0"/>
              </a:spcAft>
              <a:buClr>
                <a:srgbClr val="35475C"/>
              </a:buClr>
              <a:buSzPts val="1050"/>
              <a:buFont typeface="Arial"/>
              <a:buChar char="●"/>
            </a:pPr>
            <a:r>
              <a:rPr lang="en-GB" sz="2000" b="1">
                <a:solidFill>
                  <a:srgbClr val="35475C"/>
                </a:solidFill>
                <a:latin typeface="Arial Rounded"/>
                <a:ea typeface="Arial Rounded"/>
                <a:cs typeface="Arial Rounded"/>
                <a:sym typeface="Arial Rounded"/>
              </a:rPr>
              <a:t>If the customer is new then he gets registered at the entrance.</a:t>
            </a:r>
            <a:endParaRPr sz="2000" b="1">
              <a:solidFill>
                <a:srgbClr val="35475C"/>
              </a:solidFill>
              <a:latin typeface="Arial Rounded"/>
              <a:ea typeface="Arial Rounded"/>
              <a:cs typeface="Arial Rounded"/>
              <a:sym typeface="Arial Rounded"/>
            </a:endParaRPr>
          </a:p>
          <a:p>
            <a:pPr marL="0" lvl="0" indent="0" algn="l" rtl="0">
              <a:lnSpc>
                <a:spcPct val="115000"/>
              </a:lnSpc>
              <a:spcBef>
                <a:spcPts val="800"/>
              </a:spcBef>
              <a:spcAft>
                <a:spcPts val="1200"/>
              </a:spcAft>
              <a:buSzPts val="18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mt="52999"/>
          </a:blip>
          <a:stretch>
            <a:fillRect/>
          </a:stretch>
        </a:blipFill>
        <a:effectLst/>
      </p:bgPr>
    </p:bg>
    <p:spTree>
      <p:nvGrpSpPr>
        <p:cNvPr id="1" name="Shape 87"/>
        <p:cNvGrpSpPr/>
        <p:nvPr/>
      </p:nvGrpSpPr>
      <p:grpSpPr>
        <a:xfrm>
          <a:off x="0" y="0"/>
          <a:ext cx="0" cy="0"/>
          <a:chOff x="0" y="0"/>
          <a:chExt cx="0" cy="0"/>
        </a:xfrm>
      </p:grpSpPr>
      <p:sp>
        <p:nvSpPr>
          <p:cNvPr id="88" name="Google Shape;88;p6"/>
          <p:cNvSpPr txBox="1"/>
          <p:nvPr/>
        </p:nvSpPr>
        <p:spPr>
          <a:xfrm>
            <a:off x="942753" y="708837"/>
            <a:ext cx="7344904" cy="3416279"/>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1" i="0" u="none" strike="noStrike" cap="none" dirty="0">
                <a:solidFill>
                  <a:schemeClr val="dk1"/>
                </a:solidFill>
                <a:latin typeface="Arial"/>
                <a:ea typeface="Arial"/>
                <a:cs typeface="Arial"/>
                <a:sym typeface="Arial"/>
              </a:rPr>
              <a:t>Once the customer is recognized we retrieve the previous products purchased by the customers from </a:t>
            </a:r>
            <a:r>
              <a:rPr lang="en-GB" sz="1800" b="1" i="0" u="none" strike="noStrike" cap="none" dirty="0" err="1">
                <a:solidFill>
                  <a:schemeClr val="dk1"/>
                </a:solidFill>
                <a:latin typeface="Arial"/>
                <a:ea typeface="Arial"/>
                <a:cs typeface="Arial"/>
                <a:sym typeface="Arial"/>
              </a:rPr>
              <a:t>cloudant</a:t>
            </a:r>
            <a:r>
              <a:rPr lang="en-GB" sz="1800" b="1" i="0" u="none" strike="noStrike" cap="none" dirty="0">
                <a:solidFill>
                  <a:schemeClr val="dk1"/>
                </a:solidFill>
                <a:latin typeface="Arial"/>
                <a:ea typeface="Arial"/>
                <a:cs typeface="Arial"/>
                <a:sym typeface="Arial"/>
              </a:rPr>
              <a:t> DB.</a:t>
            </a:r>
            <a:endParaRPr b="1" dirty="0"/>
          </a:p>
          <a:p>
            <a:pPr marL="0" marR="0" lvl="0" indent="0" algn="l" rtl="0">
              <a:lnSpc>
                <a:spcPct val="100000"/>
              </a:lnSpc>
              <a:spcBef>
                <a:spcPts val="0"/>
              </a:spcBef>
              <a:spcAft>
                <a:spcPts val="0"/>
              </a:spcAft>
              <a:buNone/>
            </a:pPr>
            <a:endParaRPr sz="1800" b="1" i="0" u="none" strike="noStrike" cap="none" dirty="0">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Arial"/>
              <a:buNone/>
            </a:pPr>
            <a:endParaRPr sz="1800" b="1"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1" i="0" u="none" strike="noStrike" cap="none" dirty="0">
                <a:solidFill>
                  <a:schemeClr val="dk1"/>
                </a:solidFill>
                <a:latin typeface="Arial"/>
                <a:ea typeface="Arial"/>
                <a:cs typeface="Arial"/>
                <a:sym typeface="Arial"/>
              </a:rPr>
              <a:t>Based on previous purchases recommendations are showcased on the UI displayed at the entrance for a particular customer.           </a:t>
            </a:r>
            <a:endParaRPr b="1" dirty="0"/>
          </a:p>
          <a:p>
            <a:pPr marL="285750" marR="0" lvl="0" indent="-171450" algn="l" rtl="0">
              <a:lnSpc>
                <a:spcPct val="100000"/>
              </a:lnSpc>
              <a:spcBef>
                <a:spcPts val="0"/>
              </a:spcBef>
              <a:spcAft>
                <a:spcPts val="0"/>
              </a:spcAft>
              <a:buClr>
                <a:srgbClr val="000000"/>
              </a:buClr>
              <a:buSzPts val="1800"/>
              <a:buFont typeface="Noto Sans Symbols"/>
              <a:buNone/>
            </a:pPr>
            <a:endParaRPr sz="1800" b="1" i="0" u="none" strike="noStrike" cap="none" dirty="0">
              <a:solidFill>
                <a:schemeClr val="dk1"/>
              </a:solidFill>
              <a:latin typeface="Arial"/>
              <a:ea typeface="Arial"/>
              <a:cs typeface="Arial"/>
              <a:sym typeface="Arial"/>
            </a:endParaRPr>
          </a:p>
          <a:p>
            <a:pPr marL="285750" marR="0" lvl="0" indent="-171450" algn="l" rtl="0">
              <a:lnSpc>
                <a:spcPct val="100000"/>
              </a:lnSpc>
              <a:spcBef>
                <a:spcPts val="0"/>
              </a:spcBef>
              <a:spcAft>
                <a:spcPts val="0"/>
              </a:spcAft>
              <a:buClr>
                <a:srgbClr val="000000"/>
              </a:buClr>
              <a:buSzPts val="1800"/>
              <a:buFont typeface="Noto Sans Symbols"/>
              <a:buNone/>
            </a:pPr>
            <a:endParaRPr sz="1800" b="1"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GB" sz="1800" b="1" i="0" u="none" strike="noStrike" cap="none" dirty="0">
                <a:solidFill>
                  <a:schemeClr val="dk1"/>
                </a:solidFill>
                <a:latin typeface="Arial"/>
                <a:ea typeface="Arial"/>
                <a:cs typeface="Arial"/>
                <a:sym typeface="Arial"/>
              </a:rPr>
              <a:t>If the customer is new then he gets registered at the entrance</a:t>
            </a:r>
            <a:r>
              <a:rPr lang="en-GB" sz="1800" b="0" i="0" u="none" strike="noStrike" cap="none" dirty="0">
                <a:solidFill>
                  <a:schemeClr val="dk1"/>
                </a:solidFill>
                <a:latin typeface="Arial"/>
                <a:ea typeface="Arial"/>
                <a:cs typeface="Arial"/>
                <a:sym typeface="Arial"/>
              </a:rPr>
              <a: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AB97"/>
            </a:gs>
            <a:gs pos="100000">
              <a:srgbClr val="022622"/>
            </a:gs>
          </a:gsLst>
          <a:lin ang="5400012" scaled="0"/>
        </a:gradFill>
        <a:effectLst/>
      </p:bgPr>
    </p:bg>
    <p:spTree>
      <p:nvGrpSpPr>
        <p:cNvPr id="1" name="Shape 92"/>
        <p:cNvGrpSpPr/>
        <p:nvPr/>
      </p:nvGrpSpPr>
      <p:grpSpPr>
        <a:xfrm>
          <a:off x="0" y="0"/>
          <a:ext cx="0" cy="0"/>
          <a:chOff x="0" y="0"/>
          <a:chExt cx="0" cy="0"/>
        </a:xfrm>
      </p:grpSpPr>
      <p:pic>
        <p:nvPicPr>
          <p:cNvPr id="93" name="Google Shape;93;p7"/>
          <p:cNvPicPr preferRelativeResize="0"/>
          <p:nvPr/>
        </p:nvPicPr>
        <p:blipFill rotWithShape="1">
          <a:blip r:embed="rId3">
            <a:alphaModFix/>
          </a:blip>
          <a:srcRect/>
          <a:stretch/>
        </p:blipFill>
        <p:spPr>
          <a:xfrm>
            <a:off x="0" y="21771"/>
            <a:ext cx="9144000" cy="5143500"/>
          </a:xfrm>
          <a:prstGeom prst="rect">
            <a:avLst/>
          </a:prstGeom>
          <a:noFill/>
          <a:ln>
            <a:noFill/>
          </a:ln>
        </p:spPr>
      </p:pic>
      <p:grpSp>
        <p:nvGrpSpPr>
          <p:cNvPr id="94" name="Google Shape;94;p7"/>
          <p:cNvGrpSpPr/>
          <p:nvPr/>
        </p:nvGrpSpPr>
        <p:grpSpPr>
          <a:xfrm>
            <a:off x="3489960" y="1005840"/>
            <a:ext cx="5654039" cy="3486785"/>
            <a:chOff x="0" y="0"/>
            <a:chExt cx="5654039" cy="3486785"/>
          </a:xfrm>
        </p:grpSpPr>
        <p:sp>
          <p:nvSpPr>
            <p:cNvPr id="95" name="Google Shape;95;p7"/>
            <p:cNvSpPr/>
            <p:nvPr/>
          </p:nvSpPr>
          <p:spPr>
            <a:xfrm rot="5400000">
              <a:off x="2450033" y="-65900"/>
              <a:ext cx="2789428" cy="3618585"/>
            </a:xfrm>
            <a:prstGeom prst="round2SameRect">
              <a:avLst>
                <a:gd name="adj1" fmla="val 16667"/>
                <a:gd name="adj2" fmla="val 0"/>
              </a:avLst>
            </a:prstGeom>
            <a:solidFill>
              <a:srgbClr val="CCCCCD">
                <a:alpha val="89803"/>
              </a:srgbClr>
            </a:solidFill>
            <a:ln w="25400" cap="flat" cmpd="sng">
              <a:solidFill>
                <a:srgbClr val="CCCC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p:nvPr/>
          </p:nvSpPr>
          <p:spPr>
            <a:xfrm>
              <a:off x="2035455" y="484848"/>
              <a:ext cx="3482416" cy="2517090"/>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GB" sz="2000" b="1" i="0" u="none" strike="noStrike" cap="none">
                  <a:solidFill>
                    <a:srgbClr val="000000"/>
                  </a:solidFill>
                  <a:latin typeface="Teko"/>
                  <a:ea typeface="Teko"/>
                  <a:cs typeface="Teko"/>
                  <a:sym typeface="Teko"/>
                </a:rPr>
                <a:t>Create IBM service                                      Create Convolution Neural Network</a:t>
              </a:r>
              <a:endParaRPr sz="2000" b="1" i="0" u="none" strike="noStrike" cap="none">
                <a:solidFill>
                  <a:srgbClr val="000000"/>
                </a:solidFill>
                <a:latin typeface="Teko"/>
                <a:ea typeface="Teko"/>
                <a:cs typeface="Teko"/>
                <a:sym typeface="Teko"/>
              </a:endParaRPr>
            </a:p>
            <a:p>
              <a:pPr marL="228600" marR="0" lvl="1" indent="-228600" algn="l" rtl="0">
                <a:lnSpc>
                  <a:spcPct val="90000"/>
                </a:lnSpc>
                <a:spcBef>
                  <a:spcPts val="300"/>
                </a:spcBef>
                <a:spcAft>
                  <a:spcPts val="0"/>
                </a:spcAft>
                <a:buClr>
                  <a:srgbClr val="000000"/>
                </a:buClr>
                <a:buSzPts val="2000"/>
                <a:buFont typeface="Arial"/>
                <a:buChar char="•"/>
              </a:pPr>
              <a:r>
                <a:rPr lang="en-GB" sz="2000" b="1" i="0" u="none" strike="noStrike" cap="none">
                  <a:solidFill>
                    <a:srgbClr val="000000"/>
                  </a:solidFill>
                  <a:latin typeface="Teko"/>
                  <a:ea typeface="Teko"/>
                  <a:cs typeface="Teko"/>
                  <a:sym typeface="Teko"/>
                </a:rPr>
                <a:t>Create Cloud object Storage Service</a:t>
              </a:r>
              <a:endParaRPr sz="2000" b="1" i="0" u="none" strike="noStrike" cap="none">
                <a:solidFill>
                  <a:srgbClr val="000000"/>
                </a:solidFill>
                <a:latin typeface="Teko"/>
                <a:ea typeface="Teko"/>
                <a:cs typeface="Teko"/>
                <a:sym typeface="Teko"/>
              </a:endParaRPr>
            </a:p>
            <a:p>
              <a:pPr marL="228600" marR="0" lvl="1" indent="-228600" algn="l" rtl="0">
                <a:lnSpc>
                  <a:spcPct val="90000"/>
                </a:lnSpc>
                <a:spcBef>
                  <a:spcPts val="300"/>
                </a:spcBef>
                <a:spcAft>
                  <a:spcPts val="0"/>
                </a:spcAft>
                <a:buClr>
                  <a:srgbClr val="000000"/>
                </a:buClr>
                <a:buSzPts val="2000"/>
                <a:buFont typeface="Arial"/>
                <a:buChar char="•"/>
              </a:pPr>
              <a:r>
                <a:rPr lang="en-GB" sz="2000" b="1" i="0" u="none" strike="noStrike" cap="none">
                  <a:solidFill>
                    <a:srgbClr val="000000"/>
                  </a:solidFill>
                  <a:latin typeface="Teko"/>
                  <a:ea typeface="Teko"/>
                  <a:cs typeface="Teko"/>
                  <a:sym typeface="Teko"/>
                </a:rPr>
                <a:t>Create Node-red Service</a:t>
              </a:r>
              <a:endParaRPr sz="2000" b="1" i="0" u="none" strike="noStrike" cap="none">
                <a:solidFill>
                  <a:srgbClr val="000000"/>
                </a:solidFill>
                <a:latin typeface="Teko"/>
                <a:ea typeface="Teko"/>
                <a:cs typeface="Teko"/>
                <a:sym typeface="Teko"/>
              </a:endParaRPr>
            </a:p>
            <a:p>
              <a:pPr marL="228600" marR="0" lvl="1" indent="-228600" algn="l" rtl="0">
                <a:lnSpc>
                  <a:spcPct val="90000"/>
                </a:lnSpc>
                <a:spcBef>
                  <a:spcPts val="300"/>
                </a:spcBef>
                <a:spcAft>
                  <a:spcPts val="0"/>
                </a:spcAft>
                <a:buClr>
                  <a:srgbClr val="000000"/>
                </a:buClr>
                <a:buSzPts val="2000"/>
                <a:buFont typeface="Arial"/>
                <a:buChar char="•"/>
              </a:pPr>
              <a:r>
                <a:rPr lang="en-GB" sz="2000" b="1" i="0" u="none" strike="noStrike" cap="none">
                  <a:solidFill>
                    <a:srgbClr val="000000"/>
                  </a:solidFill>
                  <a:latin typeface="Teko"/>
                  <a:ea typeface="Teko"/>
                  <a:cs typeface="Teko"/>
                  <a:sym typeface="Teko"/>
                </a:rPr>
                <a:t>Create Cloudant Db service</a:t>
              </a:r>
              <a:endParaRPr sz="2000" b="1" i="0" u="none" strike="noStrike" cap="none">
                <a:solidFill>
                  <a:srgbClr val="000000"/>
                </a:solidFill>
                <a:latin typeface="Teko"/>
                <a:ea typeface="Teko"/>
                <a:cs typeface="Teko"/>
                <a:sym typeface="Teko"/>
              </a:endParaRPr>
            </a:p>
          </p:txBody>
        </p:sp>
        <p:sp>
          <p:nvSpPr>
            <p:cNvPr id="97" name="Google Shape;97;p7"/>
            <p:cNvSpPr/>
            <p:nvPr/>
          </p:nvSpPr>
          <p:spPr>
            <a:xfrm>
              <a:off x="0" y="0"/>
              <a:ext cx="2035454" cy="3486785"/>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txBox="1"/>
            <p:nvPr/>
          </p:nvSpPr>
          <p:spPr>
            <a:xfrm>
              <a:off x="99363" y="99363"/>
              <a:ext cx="1836728" cy="328805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GB" sz="2400" b="0" i="0" u="none" strike="noStrike" cap="none">
                  <a:solidFill>
                    <a:schemeClr val="lt1"/>
                  </a:solidFill>
                  <a:latin typeface="Arial"/>
                  <a:ea typeface="Arial"/>
                  <a:cs typeface="Arial"/>
                  <a:sym typeface="Arial"/>
                </a:rPr>
                <a:t>To accomplish this, we have to complete all the activities and tasks listed below</a:t>
              </a:r>
              <a:endParaRPr sz="2400" b="0" i="0" u="none" strike="noStrike" cap="non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13;p21"/>
          <p:cNvPicPr preferRelativeResize="0"/>
          <p:nvPr/>
        </p:nvPicPr>
        <p:blipFill rotWithShape="1">
          <a:blip r:embed="rId2">
            <a:alphaModFix/>
          </a:blip>
          <a:srcRect l="6149" t="8279" r="6871" b="13614"/>
          <a:stretch/>
        </p:blipFill>
        <p:spPr>
          <a:xfrm>
            <a:off x="329504" y="1380084"/>
            <a:ext cx="7953374" cy="2921750"/>
          </a:xfrm>
          <a:prstGeom prst="rect">
            <a:avLst/>
          </a:prstGeom>
          <a:noFill/>
          <a:ln>
            <a:noFill/>
          </a:ln>
        </p:spPr>
      </p:pic>
      <p:sp>
        <p:nvSpPr>
          <p:cNvPr id="3" name="Rectangle 2"/>
          <p:cNvSpPr/>
          <p:nvPr/>
        </p:nvSpPr>
        <p:spPr>
          <a:xfrm>
            <a:off x="250215" y="370737"/>
            <a:ext cx="5224507" cy="923330"/>
          </a:xfrm>
          <a:prstGeom prst="rect">
            <a:avLst/>
          </a:prstGeom>
          <a:noFill/>
        </p:spPr>
        <p:txBody>
          <a:bodyPr wrap="none" lIns="91440" tIns="45720" rIns="91440" bIns="45720">
            <a:spAutoFit/>
          </a:bodyPr>
          <a:lstStyle/>
          <a:p>
            <a:pPr algn="ctr"/>
            <a:r>
              <a:rPr lang="en-US"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CNN TRAINING</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gdf23fdde31_0_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911" u="sng">
                <a:latin typeface="Comic Sans MS"/>
                <a:ea typeface="Comic Sans MS"/>
                <a:cs typeface="Comic Sans MS"/>
                <a:sym typeface="Comic Sans MS"/>
              </a:rPr>
              <a:t>C</a:t>
            </a:r>
            <a:r>
              <a:rPr lang="en-GB" sz="3133" u="sng">
                <a:latin typeface="Comic Sans MS"/>
                <a:ea typeface="Comic Sans MS"/>
                <a:cs typeface="Comic Sans MS"/>
                <a:sym typeface="Comic Sans MS"/>
              </a:rPr>
              <a:t>reating </a:t>
            </a:r>
            <a:r>
              <a:rPr lang="en-GB" sz="3022" u="sng">
                <a:latin typeface="Comic Sans MS"/>
                <a:ea typeface="Comic Sans MS"/>
                <a:cs typeface="Comic Sans MS"/>
                <a:sym typeface="Comic Sans MS"/>
              </a:rPr>
              <a:t>Bucket and Database</a:t>
            </a:r>
            <a:endParaRPr sz="3133" u="sng">
              <a:solidFill>
                <a:schemeClr val="lt1"/>
              </a:solidFill>
              <a:latin typeface="Comic Sans MS"/>
              <a:ea typeface="Comic Sans MS"/>
              <a:cs typeface="Comic Sans MS"/>
              <a:sym typeface="Comic Sans MS"/>
            </a:endParaRPr>
          </a:p>
        </p:txBody>
      </p:sp>
      <p:sp>
        <p:nvSpPr>
          <p:cNvPr id="105" name="Google Shape;105;gdf23fdde31_0_1"/>
          <p:cNvSpPr txBox="1">
            <a:spLocks noGrp="1"/>
          </p:cNvSpPr>
          <p:nvPr>
            <p:ph type="body" idx="1"/>
          </p:nvPr>
        </p:nvSpPr>
        <p:spPr>
          <a:xfrm>
            <a:off x="311700" y="1457225"/>
            <a:ext cx="8520600" cy="3416400"/>
          </a:xfrm>
          <a:prstGeom prst="rect">
            <a:avLst/>
          </a:prstGeom>
          <a:effectLst>
            <a:outerShdw blurRad="57150" dist="19050" dir="5400000" algn="bl" rotWithShape="0">
              <a:srgbClr val="000000">
                <a:alpha val="30000"/>
              </a:srgbClr>
            </a:outerShdw>
          </a:effectLst>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GB" sz="6254" b="1" dirty="0">
                <a:solidFill>
                  <a:schemeClr val="dk1"/>
                </a:solidFill>
                <a:highlight>
                  <a:srgbClr val="FFFFFF"/>
                </a:highlight>
                <a:latin typeface="Trebuchet MS"/>
                <a:ea typeface="Trebuchet MS"/>
                <a:cs typeface="Trebuchet MS"/>
                <a:sym typeface="Trebuchet MS"/>
              </a:rPr>
              <a:t>Let's create Cloud object Storage Bucket </a:t>
            </a:r>
            <a:endParaRPr sz="6254" b="1"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GB" sz="6354" b="1" dirty="0">
                <a:solidFill>
                  <a:schemeClr val="dk1"/>
                </a:solidFill>
                <a:highlight>
                  <a:srgbClr val="FFFFFF"/>
                </a:highlight>
                <a:latin typeface="Trebuchet MS"/>
                <a:ea typeface="Trebuchet MS"/>
                <a:cs typeface="Trebuchet MS"/>
                <a:sym typeface="Trebuchet MS"/>
              </a:rPr>
              <a:t>upon login to IBM Cloud, you will be redirected to IBM Dashboard</a:t>
            </a:r>
            <a:endParaRPr sz="6354" b="1"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GB" sz="6354" b="1" dirty="0">
                <a:solidFill>
                  <a:schemeClr val="dk1"/>
                </a:solidFill>
                <a:highlight>
                  <a:srgbClr val="FFFFFF"/>
                </a:highlight>
                <a:latin typeface="Trebuchet MS"/>
                <a:ea typeface="Trebuchet MS"/>
                <a:cs typeface="Trebuchet MS"/>
                <a:sym typeface="Trebuchet MS"/>
              </a:rPr>
              <a:t>From the dashboard Click on Storage</a:t>
            </a:r>
            <a:endParaRPr sz="6354" b="1"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GB" sz="6354" b="1" dirty="0">
                <a:solidFill>
                  <a:schemeClr val="dk1"/>
                </a:solidFill>
                <a:highlight>
                  <a:srgbClr val="FFFFFF"/>
                </a:highlight>
                <a:latin typeface="Trebuchet MS"/>
                <a:ea typeface="Trebuchet MS"/>
                <a:cs typeface="Trebuchet MS"/>
                <a:sym typeface="Trebuchet MS"/>
              </a:rPr>
              <a:t>once you login to IBM click on Storage, open Cloud object storage service</a:t>
            </a:r>
            <a:endParaRPr sz="6354" b="1" dirty="0">
              <a:solidFill>
                <a:schemeClr val="dk1"/>
              </a:solidFill>
              <a:highlight>
                <a:srgbClr val="FFFFFF"/>
              </a:highlight>
              <a:latin typeface="Trebuchet MS"/>
              <a:ea typeface="Trebuchet MS"/>
              <a:cs typeface="Trebuchet MS"/>
              <a:sym typeface="Trebuchet MS"/>
            </a:endParaRPr>
          </a:p>
          <a:p>
            <a:pPr marL="0" lvl="0" indent="0" algn="l" rtl="0">
              <a:spcBef>
                <a:spcPts val="0"/>
              </a:spcBef>
              <a:spcAft>
                <a:spcPts val="0"/>
              </a:spcAft>
              <a:buNone/>
            </a:pPr>
            <a:r>
              <a:rPr lang="en-GB" sz="5854" b="1" dirty="0">
                <a:solidFill>
                  <a:schemeClr val="dk1"/>
                </a:solidFill>
                <a:latin typeface="Trebuchet MS"/>
                <a:ea typeface="Trebuchet MS"/>
                <a:cs typeface="Trebuchet MS"/>
                <a:sym typeface="Trebuchet MS"/>
              </a:rPr>
              <a:t>Select Buckets and click on Create Bucket</a:t>
            </a:r>
            <a:endParaRPr sz="5854" b="1" dirty="0">
              <a:solidFill>
                <a:schemeClr val="lt1"/>
              </a:solidFill>
              <a:latin typeface="Trebuchet MS"/>
              <a:ea typeface="Trebuchet MS"/>
              <a:cs typeface="Trebuchet MS"/>
              <a:sym typeface="Trebuchet MS"/>
            </a:endParaRPr>
          </a:p>
          <a:p>
            <a:pPr marL="0" lvl="0" indent="0" algn="l" rtl="0">
              <a:spcBef>
                <a:spcPts val="0"/>
              </a:spcBef>
              <a:spcAft>
                <a:spcPts val="0"/>
              </a:spcAft>
              <a:buNone/>
            </a:pPr>
            <a:r>
              <a:rPr lang="en-GB" sz="5054" b="1" dirty="0">
                <a:solidFill>
                  <a:srgbClr val="2D2828"/>
                </a:solidFill>
                <a:latin typeface="Trebuchet MS"/>
                <a:ea typeface="Trebuchet MS"/>
                <a:cs typeface="Trebuchet MS"/>
                <a:sym typeface="Trebuchet MS"/>
              </a:rPr>
              <a:t>A </a:t>
            </a:r>
            <a:r>
              <a:rPr lang="en-GB" sz="5854" b="1" dirty="0">
                <a:solidFill>
                  <a:srgbClr val="2D2828"/>
                </a:solidFill>
                <a:latin typeface="Trebuchet MS"/>
                <a:ea typeface="Trebuchet MS"/>
                <a:cs typeface="Trebuchet MS"/>
                <a:sym typeface="Trebuchet MS"/>
              </a:rPr>
              <a:t>pop up  display select Custom Bucket</a:t>
            </a:r>
            <a:endParaRPr sz="58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endParaRPr sz="58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r>
              <a:rPr lang="en-GB" sz="5854" b="1" dirty="0">
                <a:solidFill>
                  <a:srgbClr val="2D2828"/>
                </a:solidFill>
                <a:latin typeface="Source Sans Pro Black" pitchFamily="34" charset="0"/>
                <a:ea typeface="Source Sans Pro Black" pitchFamily="34" charset="0"/>
                <a:cs typeface="Trebuchet MS"/>
                <a:sym typeface="Trebuchet MS"/>
              </a:rPr>
              <a:t>Configure the bucket details as shown in the </a:t>
            </a:r>
            <a:r>
              <a:rPr lang="en-GB" sz="5854" b="1" dirty="0" smtClean="0">
                <a:solidFill>
                  <a:srgbClr val="2D2828"/>
                </a:solidFill>
                <a:latin typeface="Source Sans Pro Black" pitchFamily="34" charset="0"/>
                <a:ea typeface="Source Sans Pro Black" pitchFamily="34" charset="0"/>
                <a:cs typeface="Trebuchet MS"/>
                <a:sym typeface="Trebuchet MS"/>
              </a:rPr>
              <a:t>below</a:t>
            </a:r>
            <a:endParaRPr sz="5854" b="1" dirty="0">
              <a:solidFill>
                <a:srgbClr val="2D2828"/>
              </a:solidFill>
              <a:latin typeface="Source Sans Pro Black" pitchFamily="34" charset="0"/>
              <a:ea typeface="Source Sans Pro Black" pitchFamily="34" charset="0"/>
              <a:cs typeface="Trebuchet MS"/>
              <a:sym typeface="Trebuchet MS"/>
            </a:endParaRPr>
          </a:p>
          <a:p>
            <a:pPr marL="0" lvl="0" indent="0" algn="l" rtl="0">
              <a:spcBef>
                <a:spcPts val="0"/>
              </a:spcBef>
              <a:spcAft>
                <a:spcPts val="0"/>
              </a:spcAft>
              <a:buNone/>
            </a:pPr>
            <a:r>
              <a:rPr lang="en-GB" sz="5854" b="1" dirty="0">
                <a:solidFill>
                  <a:srgbClr val="2D2828"/>
                </a:solidFill>
                <a:latin typeface="Trebuchet MS"/>
                <a:ea typeface="Trebuchet MS"/>
                <a:cs typeface="Trebuchet MS"/>
                <a:sym typeface="Trebuchet MS"/>
              </a:rPr>
              <a:t>Bucket name : user images</a:t>
            </a:r>
            <a:endParaRPr sz="58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r>
              <a:rPr lang="en-GB" sz="5854" b="1" dirty="0">
                <a:solidFill>
                  <a:srgbClr val="2D2828"/>
                </a:solidFill>
                <a:latin typeface="Trebuchet MS"/>
                <a:ea typeface="Trebuchet MS"/>
                <a:cs typeface="Trebuchet MS"/>
                <a:sym typeface="Trebuchet MS"/>
              </a:rPr>
              <a:t>Resiliency : Regional</a:t>
            </a:r>
            <a:endParaRPr sz="58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r>
              <a:rPr lang="en-GB" sz="5854" b="1" dirty="0">
                <a:solidFill>
                  <a:srgbClr val="2D2828"/>
                </a:solidFill>
                <a:latin typeface="Trebuchet MS"/>
                <a:ea typeface="Trebuchet MS"/>
                <a:cs typeface="Trebuchet MS"/>
                <a:sym typeface="Trebuchet MS"/>
              </a:rPr>
              <a:t>Location : </a:t>
            </a:r>
            <a:r>
              <a:rPr lang="en-GB" sz="5854" b="1" dirty="0" err="1">
                <a:solidFill>
                  <a:srgbClr val="2D2828"/>
                </a:solidFill>
                <a:latin typeface="Trebuchet MS"/>
                <a:ea typeface="Trebuchet MS"/>
                <a:cs typeface="Trebuchet MS"/>
                <a:sym typeface="Trebuchet MS"/>
              </a:rPr>
              <a:t>jp-tok</a:t>
            </a:r>
            <a:endParaRPr sz="58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r>
              <a:rPr lang="en-GB" sz="5054" b="1" dirty="0">
                <a:solidFill>
                  <a:srgbClr val="2D2828"/>
                </a:solidFill>
                <a:latin typeface="Trebuchet MS"/>
                <a:ea typeface="Trebuchet MS"/>
                <a:cs typeface="Trebuchet MS"/>
                <a:sym typeface="Trebuchet MS"/>
              </a:rPr>
              <a:t>Storage Class :  standard</a:t>
            </a:r>
            <a:endParaRPr sz="50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endParaRPr sz="50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r>
              <a:rPr lang="en-GB" sz="5754" b="1" dirty="0">
                <a:solidFill>
                  <a:srgbClr val="2D2828"/>
                </a:solidFill>
                <a:latin typeface="Trebuchet MS"/>
                <a:ea typeface="Trebuchet MS"/>
                <a:cs typeface="Trebuchet MS"/>
                <a:sym typeface="Trebuchet MS"/>
              </a:rPr>
              <a:t>Your Bucket is created</a:t>
            </a:r>
            <a:endParaRPr sz="5754" b="1" dirty="0">
              <a:solidFill>
                <a:srgbClr val="2D2828"/>
              </a:solidFill>
              <a:latin typeface="Trebuchet MS"/>
              <a:ea typeface="Trebuchet MS"/>
              <a:cs typeface="Trebuchet MS"/>
              <a:sym typeface="Trebuchet MS"/>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5" name="Picture 4" descr="c380e612-9235-4b6c-bc1b-d1abd160c8dc.jpg"/>
          <p:cNvPicPr>
            <a:picLocks noChangeAspect="1"/>
          </p:cNvPicPr>
          <p:nvPr/>
        </p:nvPicPr>
        <p:blipFill>
          <a:blip r:embed="rId3"/>
          <a:stretch>
            <a:fillRect/>
          </a:stretch>
        </p:blipFill>
        <p:spPr>
          <a:xfrm>
            <a:off x="4969564" y="2583897"/>
            <a:ext cx="3830630" cy="234094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101</TotalTime>
  <Words>557</Words>
  <Application>Microsoft Office PowerPoint</Application>
  <PresentationFormat>On-screen Show (16:9)</PresentationFormat>
  <Paragraphs>65</Paragraphs>
  <Slides>17</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Arial</vt:lpstr>
      <vt:lpstr>Palatino Linotype</vt:lpstr>
      <vt:lpstr>Proxima Nova</vt:lpstr>
      <vt:lpstr>Open Sans</vt:lpstr>
      <vt:lpstr>Century Schoolbook</vt:lpstr>
      <vt:lpstr>Lora</vt:lpstr>
      <vt:lpstr>Noto Sans Symbols</vt:lpstr>
      <vt:lpstr>Arial Rounded</vt:lpstr>
      <vt:lpstr>Wingdings</vt:lpstr>
      <vt:lpstr>Teko</vt:lpstr>
      <vt:lpstr>Comic Sans MS</vt:lpstr>
      <vt:lpstr>Trebuchet MS</vt:lpstr>
      <vt:lpstr>Source Sans Pro Black</vt:lpstr>
      <vt:lpstr>Wingdings 2</vt:lpstr>
      <vt:lpstr>Oriel</vt:lpstr>
      <vt:lpstr>GROCERY RECOMMENDATION    SYSTEM FOR RETAIL MARKETS</vt:lpstr>
      <vt:lpstr>  </vt:lpstr>
      <vt:lpstr>Slide 3</vt:lpstr>
      <vt:lpstr>Slide 4</vt:lpstr>
      <vt:lpstr>Slide 5</vt:lpstr>
      <vt:lpstr>Slide 6</vt:lpstr>
      <vt:lpstr>Slide 7</vt:lpstr>
      <vt:lpstr>Slide 8</vt:lpstr>
      <vt:lpstr>Creating Bucket and Database</vt:lpstr>
      <vt:lpstr>Open CV Analysis</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GROCERY RECOMMENDATION    SYSTEM FOR RETAIL MARKETS</dc:title>
  <dc:creator>karthik reddy</dc:creator>
  <cp:lastModifiedBy>Windows User</cp:lastModifiedBy>
  <cp:revision>12</cp:revision>
  <dcterms:modified xsi:type="dcterms:W3CDTF">2021-06-08T10:01:37Z</dcterms:modified>
</cp:coreProperties>
</file>